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56" r:id="rId5"/>
    <p:sldId id="309" r:id="rId6"/>
    <p:sldId id="346" r:id="rId7"/>
    <p:sldId id="277" r:id="rId8"/>
    <p:sldId id="283" r:id="rId9"/>
    <p:sldId id="284" r:id="rId10"/>
    <p:sldId id="308" r:id="rId11"/>
    <p:sldId id="285" r:id="rId12"/>
    <p:sldId id="278" r:id="rId13"/>
    <p:sldId id="310" r:id="rId14"/>
    <p:sldId id="279" r:id="rId15"/>
    <p:sldId id="297" r:id="rId16"/>
    <p:sldId id="298" r:id="rId17"/>
    <p:sldId id="307" r:id="rId18"/>
    <p:sldId id="299" r:id="rId19"/>
    <p:sldId id="345" r:id="rId20"/>
    <p:sldId id="288" r:id="rId21"/>
    <p:sldId id="286" r:id="rId22"/>
    <p:sldId id="287" r:id="rId23"/>
    <p:sldId id="281" r:id="rId24"/>
    <p:sldId id="289" r:id="rId25"/>
    <p:sldId id="282" r:id="rId26"/>
    <p:sldId id="311" r:id="rId27"/>
    <p:sldId id="291" r:id="rId28"/>
    <p:sldId id="290" r:id="rId29"/>
    <p:sldId id="312" r:id="rId30"/>
    <p:sldId id="292" r:id="rId31"/>
    <p:sldId id="313" r:id="rId32"/>
    <p:sldId id="314" r:id="rId33"/>
    <p:sldId id="315" r:id="rId34"/>
    <p:sldId id="316" r:id="rId35"/>
    <p:sldId id="293" r:id="rId36"/>
    <p:sldId id="294" r:id="rId37"/>
    <p:sldId id="334" r:id="rId38"/>
    <p:sldId id="343" r:id="rId39"/>
    <p:sldId id="341" r:id="rId40"/>
    <p:sldId id="349" r:id="rId41"/>
    <p:sldId id="350" r:id="rId42"/>
    <p:sldId id="295" r:id="rId43"/>
    <p:sldId id="296" r:id="rId44"/>
    <p:sldId id="300" r:id="rId45"/>
    <p:sldId id="322" r:id="rId46"/>
    <p:sldId id="323" r:id="rId47"/>
    <p:sldId id="324" r:id="rId48"/>
    <p:sldId id="325" r:id="rId49"/>
    <p:sldId id="326" r:id="rId50"/>
    <p:sldId id="330" r:id="rId51"/>
    <p:sldId id="331" r:id="rId52"/>
    <p:sldId id="332" r:id="rId53"/>
    <p:sldId id="333" r:id="rId54"/>
    <p:sldId id="319" r:id="rId55"/>
    <p:sldId id="335" r:id="rId56"/>
    <p:sldId id="336" r:id="rId57"/>
    <p:sldId id="337" r:id="rId58"/>
    <p:sldId id="340" r:id="rId59"/>
    <p:sldId id="339" r:id="rId60"/>
    <p:sldId id="320" r:id="rId61"/>
    <p:sldId id="344" r:id="rId62"/>
    <p:sldId id="348" r:id="rId63"/>
    <p:sldId id="321" r:id="rId64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E57D49-F230-4735-B199-8E5E9C72840F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2022-01-14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6D4BD08-001C-4DA3-A8F2-B1A0C43B0DFD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725628-3A68-42F4-BA86-981817953149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9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ko-KR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507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ko-KR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타원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fld id="{20DA4868-5905-4D40-A3C7-A08A77FB381F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7059D92-5434-44F0-8311-BFCB0FE3ABFC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FB232E3-E22B-46B2-B042-7B0B4F3513F2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FA091B-FB79-4832-BBA6-485BF4956E11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타원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31BFAB-5A50-4862-991D-7095D6C5D4BE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3BD5271-FEFE-4914-869C-5327720A295E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961C815-1148-4AA6-9F9C-F8BBBFBB10CA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7AA9F1-F81C-4105-8A81-06D610EC4B63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487A97-1A80-4798-B672-85D6AB250DCF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653310-AD94-41CD-AC0F-1501C4EA6D6F}" type="datetime1">
              <a:rPr lang="ko-KR" altLang="en-US" smtClean="0"/>
              <a:pPr/>
              <a:t>2022-01-14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C485AE-A5AE-4102-AAA7-CE7177004C64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5E25835-15BF-46FE-B0BD-ED10F3056879}" type="datetime1">
              <a:rPr lang="ko-KR" altLang="en-US" smtClean="0"/>
              <a:pPr/>
              <a:t>2022-01-14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Autofit/>
          </a:bodyPr>
          <a:lstStyle/>
          <a:p>
            <a:pPr algn="l"/>
            <a:r>
              <a:rPr lang="ko-KR" altLang="en-US" sz="4000" dirty="0" smtClean="0">
                <a:solidFill>
                  <a:srgbClr val="FFFFFF"/>
                </a:solidFill>
              </a:rPr>
              <a:t>인공지능을 활용한 기온 예측</a:t>
            </a:r>
            <a:endParaRPr lang="en-US" altLang="ko-KR" sz="40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Autofit/>
          </a:bodyPr>
          <a:lstStyle/>
          <a:p>
            <a:pPr rtl="0"/>
            <a:r>
              <a:rPr lang="ko-KR" altLang="en-US" sz="28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이 재호</a:t>
            </a:r>
            <a:endParaRPr lang="ko-KR" altLang="en-US" sz="28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05" y="1895250"/>
            <a:ext cx="7073396" cy="21739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59" y="1925018"/>
            <a:ext cx="2707938" cy="33747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Table SET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0365" y="5756917"/>
            <a:ext cx="3173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Arial Black" panose="020B0A04020102020204" pitchFamily="34" charset="0"/>
              </a:rPr>
              <a:t>*</a:t>
            </a:r>
            <a:r>
              <a:rPr lang="ko-KR" altLang="en-US" sz="6000" dirty="0" err="1" smtClean="0">
                <a:latin typeface="Arial Black" panose="020B0A04020102020204" pitchFamily="34" charset="0"/>
              </a:rPr>
              <a:t>기온데이터</a:t>
            </a:r>
            <a:endParaRPr lang="ko-KR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8780" y="4359071"/>
            <a:ext cx="27997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rial Black" panose="020B0A04020102020204" pitchFamily="34" charset="0"/>
              </a:rPr>
              <a:t>*</a:t>
            </a:r>
            <a:r>
              <a:rPr lang="ko-KR" altLang="en-US" sz="6600" dirty="0" err="1" smtClean="0">
                <a:latin typeface="Arial Black" panose="020B0A04020102020204" pitchFamily="34" charset="0"/>
              </a:rPr>
              <a:t>확진자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21075" y="838750"/>
            <a:ext cx="279972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800" dirty="0">
                <a:latin typeface="Arial Black" panose="020B0A04020102020204" pitchFamily="34" charset="0"/>
              </a:rPr>
              <a:t>*</a:t>
            </a:r>
            <a:r>
              <a:rPr lang="ko-KR" altLang="en-US" sz="5800" dirty="0" smtClean="0">
                <a:latin typeface="Arial Black" panose="020B0A04020102020204" pitchFamily="34" charset="0"/>
              </a:rPr>
              <a:t>미세먼지</a:t>
            </a:r>
            <a:endParaRPr lang="ko-KR" altLang="en-US" sz="5800" dirty="0"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61325" y="4187257"/>
            <a:ext cx="4713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rial Black" panose="020B0A04020102020204" pitchFamily="34" charset="0"/>
              </a:rPr>
              <a:t>*</a:t>
            </a:r>
            <a:r>
              <a:rPr lang="ko-KR" altLang="en-US" sz="3200" dirty="0" err="1" smtClean="0">
                <a:latin typeface="Arial Black" panose="020B0A04020102020204" pitchFamily="34" charset="0"/>
              </a:rPr>
              <a:t>오염대기</a:t>
            </a:r>
            <a:endParaRPr lang="en-US" altLang="ko-KR" sz="3200" dirty="0" smtClean="0">
              <a:latin typeface="Arial Black" panose="020B0A04020102020204" pitchFamily="34" charset="0"/>
            </a:endParaRPr>
          </a:p>
          <a:p>
            <a:pPr marL="742950" indent="-742950">
              <a:buFont typeface="Wingdings" panose="05000000000000000000" pitchFamily="2" charset="2"/>
              <a:buChar char="v"/>
            </a:pPr>
            <a:r>
              <a:rPr lang="ko-KR" altLang="en-US" sz="3200" dirty="0" smtClean="0">
                <a:latin typeface="Arial Black" panose="020B0A04020102020204" pitchFamily="34" charset="0"/>
              </a:rPr>
              <a:t>    이산화황</a:t>
            </a:r>
            <a:endParaRPr lang="en-US" altLang="ko-KR" sz="3200" dirty="0" smtClean="0">
              <a:latin typeface="Arial Black" panose="020B0A04020102020204" pitchFamily="34" charset="0"/>
            </a:endParaRPr>
          </a:p>
          <a:p>
            <a:pPr marL="742950" indent="-742950">
              <a:buFont typeface="Wingdings" panose="05000000000000000000" pitchFamily="2" charset="2"/>
              <a:buChar char="v"/>
            </a:pPr>
            <a:r>
              <a:rPr lang="ko-KR" altLang="en-US" sz="3200" dirty="0" smtClean="0">
                <a:latin typeface="Arial Black" panose="020B0A04020102020204" pitchFamily="34" charset="0"/>
              </a:rPr>
              <a:t>    오존 </a:t>
            </a:r>
            <a:endParaRPr lang="en-US" altLang="ko-KR" sz="3200" dirty="0" smtClean="0">
              <a:latin typeface="Arial Black" panose="020B0A04020102020204" pitchFamily="34" charset="0"/>
            </a:endParaRPr>
          </a:p>
          <a:p>
            <a:pPr marL="742950" indent="-742950">
              <a:buFont typeface="Wingdings" panose="05000000000000000000" pitchFamily="2" charset="2"/>
              <a:buChar char="v"/>
            </a:pPr>
            <a:r>
              <a:rPr lang="ko-KR" altLang="en-US" sz="3200" dirty="0" smtClean="0">
                <a:latin typeface="Arial Black" panose="020B0A04020102020204" pitchFamily="34" charset="0"/>
              </a:rPr>
              <a:t>    이산화질소</a:t>
            </a:r>
            <a:endParaRPr lang="en-US" altLang="ko-KR" sz="3200" dirty="0" smtClean="0">
              <a:latin typeface="Arial Black" panose="020B0A04020102020204" pitchFamily="34" charset="0"/>
            </a:endParaRPr>
          </a:p>
          <a:p>
            <a:pPr marL="742950" indent="-742950">
              <a:buFont typeface="Wingdings" panose="05000000000000000000" pitchFamily="2" charset="2"/>
              <a:buChar char="v"/>
            </a:pPr>
            <a:r>
              <a:rPr lang="ko-KR" altLang="en-US" sz="3200" dirty="0" smtClean="0">
                <a:latin typeface="Arial Black" panose="020B0A04020102020204" pitchFamily="34" charset="0"/>
              </a:rPr>
              <a:t>    일산화탄소</a:t>
            </a:r>
            <a:endParaRPr lang="en-US" altLang="ko-KR" sz="3200" dirty="0" smtClean="0">
              <a:latin typeface="Arial Black" panose="020B0A04020102020204" pitchFamily="34" charset="0"/>
            </a:endParaRPr>
          </a:p>
          <a:p>
            <a:endParaRPr lang="en-US" altLang="ko-KR" sz="3200" dirty="0" smtClean="0">
              <a:latin typeface="Arial Black" panose="020B0A040201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241707" y="1895250"/>
            <a:ext cx="460507" cy="189582"/>
          </a:xfrm>
          <a:prstGeom prst="rect">
            <a:avLst/>
          </a:prstGeom>
          <a:solidFill>
            <a:srgbClr val="FFC000">
              <a:alpha val="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9776241" y="2084832"/>
            <a:ext cx="695720" cy="2274239"/>
          </a:xfrm>
          <a:prstGeom prst="straightConnector1">
            <a:avLst/>
          </a:prstGeom>
          <a:ln w="539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310931" y="2113798"/>
            <a:ext cx="2847576" cy="144210"/>
          </a:xfrm>
          <a:prstGeom prst="rect">
            <a:avLst/>
          </a:prstGeom>
          <a:solidFill>
            <a:srgbClr val="FFC000">
              <a:alpha val="0"/>
            </a:srgbClr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5884164" y="2374147"/>
            <a:ext cx="1" cy="1917935"/>
          </a:xfrm>
          <a:prstGeom prst="straightConnector1">
            <a:avLst/>
          </a:prstGeom>
          <a:ln w="539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966718" y="3489648"/>
            <a:ext cx="696785" cy="158621"/>
          </a:xfrm>
          <a:prstGeom prst="rect">
            <a:avLst/>
          </a:prstGeom>
          <a:solidFill>
            <a:srgbClr val="FFC000">
              <a:alpha val="0"/>
            </a:srgbClr>
          </a:solidFill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8790684" y="1695694"/>
            <a:ext cx="241349" cy="1749976"/>
          </a:xfrm>
          <a:prstGeom prst="straightConnector1">
            <a:avLst/>
          </a:prstGeom>
          <a:ln w="539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64326" y="3128644"/>
            <a:ext cx="2617157" cy="519625"/>
          </a:xfrm>
          <a:prstGeom prst="rect">
            <a:avLst/>
          </a:prstGeom>
          <a:solidFill>
            <a:srgbClr val="FFC000">
              <a:alpha val="0"/>
            </a:srgbClr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241169" y="3707142"/>
            <a:ext cx="1488144" cy="2049775"/>
          </a:xfrm>
          <a:prstGeom prst="straightConnector1">
            <a:avLst/>
          </a:prstGeom>
          <a:ln w="539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4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ko-KR" dirty="0" smtClean="0"/>
              <a:t>DATASET:</a:t>
            </a:r>
            <a:endParaRPr lang="ko-KR" altLang="en-US" dirty="0"/>
          </a:p>
        </p:txBody>
      </p:sp>
      <p:pic>
        <p:nvPicPr>
          <p:cNvPr id="6" name="Picture 2" descr="C:\Users\KM LEE\Desktop\개인프로젝트 데이터\DATA\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2" y="2084832"/>
            <a:ext cx="4896544" cy="99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KM LEE\Desktop\개인프로젝트 데이터\DATA\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98" y="3319534"/>
            <a:ext cx="12096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KM LEE\Desktop\개인프로젝트 데이터\DATA\7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52" y="4295119"/>
            <a:ext cx="32575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KM LEE\Desktop\개인프로젝트 데이터\DATA\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77" y="5775330"/>
            <a:ext cx="2492392" cy="67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KM LEE\Desktop\개인프로젝트 데이터\DATA\15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61" y="2084832"/>
            <a:ext cx="1665149" cy="63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KM LEE\Desktop\개인프로젝트 데이터\DATA\기상청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61" y="3149020"/>
            <a:ext cx="3096344" cy="50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KM LEE\Desktop\개인프로젝트 데이터\DATA\9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34" y="4052959"/>
            <a:ext cx="3168352" cy="10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34" y="5480537"/>
            <a:ext cx="2054080" cy="7744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99" y="2137992"/>
            <a:ext cx="1754374" cy="69646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4084569" y="829987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400" b="1" dirty="0" err="1" smtClean="0"/>
              <a:t>확보경로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8285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ko-KR" dirty="0" smtClean="0"/>
              <a:t>DATASET: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4084569" y="829987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800" b="1" dirty="0" err="1" smtClean="0"/>
              <a:t>이상치와</a:t>
            </a:r>
            <a:r>
              <a:rPr lang="ko-KR" altLang="en-US" sz="4800" b="1" dirty="0" smtClean="0"/>
              <a:t> </a:t>
            </a:r>
            <a:r>
              <a:rPr lang="ko-KR" altLang="en-US" sz="4800" b="1" dirty="0" err="1" smtClean="0"/>
              <a:t>결측치</a:t>
            </a:r>
            <a:endParaRPr lang="en-US" altLang="ko-KR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73705" y="2084832"/>
            <a:ext cx="9789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이상치</a:t>
            </a:r>
            <a:r>
              <a:rPr lang="en-US" altLang="ko-KR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 범주에서 크게 벗어난 값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05" y="4260574"/>
            <a:ext cx="804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en-US" altLang="ko-KR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누락된 값</a:t>
            </a:r>
            <a:r>
              <a:rPr lang="en-US" altLang="ko-KR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비어있는 값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24128" y="2929812"/>
            <a:ext cx="9939436" cy="27992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3705" y="3079102"/>
            <a:ext cx="965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Ex)-999,-777,-888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1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ko-KR" dirty="0" smtClean="0"/>
              <a:t>DATASET: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4084569" y="829987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800" b="1" dirty="0" err="1" smtClean="0"/>
              <a:t>결측치</a:t>
            </a:r>
            <a:endParaRPr lang="en-US" altLang="ko-KR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24128" y="1945555"/>
            <a:ext cx="804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en-US" altLang="ko-KR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누락된 값</a:t>
            </a:r>
            <a:r>
              <a:rPr lang="en-US" altLang="ko-KR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비어있는 값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219" y="2838506"/>
            <a:ext cx="3053298" cy="36948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7" y="3803755"/>
            <a:ext cx="847843" cy="1114581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1744817" y="4168754"/>
            <a:ext cx="1987421" cy="3845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42581" y="2838507"/>
            <a:ext cx="1670179" cy="3694816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14122" y="4316582"/>
            <a:ext cx="24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None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512760" y="2838506"/>
            <a:ext cx="1903445" cy="147807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512760" y="4685914"/>
            <a:ext cx="1922106" cy="1847408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97" y="2890414"/>
            <a:ext cx="1754374" cy="6964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84301" y="4189447"/>
            <a:ext cx="252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36rowX2column</a:t>
            </a: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발생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왼쪽으로 구부러진 화살표 19"/>
          <p:cNvSpPr/>
          <p:nvPr/>
        </p:nvSpPr>
        <p:spPr>
          <a:xfrm>
            <a:off x="11168743" y="4361045"/>
            <a:ext cx="634481" cy="1703853"/>
          </a:xfrm>
          <a:prstGeom prst="curved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24252" y="5695566"/>
            <a:ext cx="252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PM10, PM2.5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5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ko-KR" dirty="0" smtClean="0"/>
              <a:t>DATASET: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4084569" y="829987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b="1" dirty="0" err="1" smtClean="0"/>
              <a:t>결측치</a:t>
            </a:r>
            <a:r>
              <a:rPr lang="ko-KR" altLang="en-US" b="1" dirty="0" smtClean="0"/>
              <a:t> 처리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24128" y="1945555"/>
            <a:ext cx="3352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탐색</a:t>
            </a:r>
            <a:r>
              <a:rPr lang="en-US" altLang="ko-KR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56" y="2840611"/>
            <a:ext cx="6514344" cy="37001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927559" y="5894428"/>
            <a:ext cx="4264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https://www.kaggle.com/agileteam/py-t1-3-map-expected-questions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12360" y="5495731"/>
            <a:ext cx="367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Reference: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63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ko-KR" dirty="0" smtClean="0"/>
              <a:t>DATASET: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4084569" y="829987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b="1" dirty="0" err="1" smtClean="0"/>
              <a:t>결측치</a:t>
            </a:r>
            <a:r>
              <a:rPr lang="ko-KR" altLang="en-US" b="1" dirty="0" smtClean="0"/>
              <a:t> 처리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24128" y="1945555"/>
            <a:ext cx="3352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대체</a:t>
            </a:r>
            <a:r>
              <a:rPr lang="en-US" altLang="ko-KR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98" y="2838506"/>
            <a:ext cx="3053298" cy="369481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155360" y="2838507"/>
            <a:ext cx="1670179" cy="3694816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6901" y="4316582"/>
            <a:ext cx="24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None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825539" y="2838506"/>
            <a:ext cx="1903445" cy="147807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825539" y="4685914"/>
            <a:ext cx="1922106" cy="1847408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96" y="2934602"/>
            <a:ext cx="1754374" cy="6964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45007" y="4505543"/>
            <a:ext cx="252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월별 평균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 rot="2120491">
            <a:off x="6947828" y="3833847"/>
            <a:ext cx="882655" cy="39101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331423" y="4619260"/>
            <a:ext cx="3202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비어 있는 일별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월별 평균값으로 대체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왼쪽/오른쪽/위쪽 화살표 9"/>
          <p:cNvSpPr/>
          <p:nvPr/>
        </p:nvSpPr>
        <p:spPr>
          <a:xfrm rot="8079231">
            <a:off x="8397255" y="3750999"/>
            <a:ext cx="1031948" cy="961053"/>
          </a:xfrm>
          <a:prstGeom prst="leftRight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350083" y="4628049"/>
            <a:ext cx="2555781" cy="914541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103844" y="2575247"/>
            <a:ext cx="2332653" cy="1129004"/>
          </a:xfrm>
          <a:prstGeom prst="ellipse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210" y="5037791"/>
            <a:ext cx="1705324" cy="1555852"/>
          </a:xfrm>
          <a:prstGeom prst="rect">
            <a:avLst/>
          </a:prstGeom>
        </p:spPr>
      </p:pic>
      <p:pic>
        <p:nvPicPr>
          <p:cNvPr id="27" name="Picture 4" descr="C:\Users\KM LEE\Desktop\개인프로젝트 데이터\DATA\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62" y="2737537"/>
            <a:ext cx="12096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>
            <a:off x="6587412" y="3909527"/>
            <a:ext cx="291425" cy="1026770"/>
          </a:xfrm>
          <a:prstGeom prst="straightConnector1">
            <a:avLst/>
          </a:prstGeom>
          <a:ln w="5715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29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altLang="ko-KR" dirty="0" smtClean="0"/>
              <a:t>DATASET: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4084569" y="829987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b="1" dirty="0" err="1" smtClean="0"/>
              <a:t>결측치</a:t>
            </a:r>
            <a:r>
              <a:rPr lang="ko-KR" altLang="en-US" sz="4000" b="1" dirty="0" smtClean="0"/>
              <a:t> 처리</a:t>
            </a:r>
            <a:r>
              <a:rPr lang="en-US" altLang="ko-KR" sz="4000" b="1" dirty="0"/>
              <a:t>(</a:t>
            </a:r>
            <a:r>
              <a:rPr lang="en-US" altLang="ko-KR" sz="4000" b="1" dirty="0" smtClean="0"/>
              <a:t>method=‘</a:t>
            </a:r>
            <a:r>
              <a:rPr lang="en-US" altLang="ko-KR" sz="4000" b="1" dirty="0" err="1" smtClean="0"/>
              <a:t>bfill</a:t>
            </a:r>
            <a:r>
              <a:rPr lang="en-US" altLang="ko-KR" sz="4000" b="1" dirty="0" smtClean="0"/>
              <a:t>’)</a:t>
            </a:r>
            <a:endParaRPr lang="en-US" altLang="ko-KR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24128" y="1945555"/>
            <a:ext cx="3352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대체</a:t>
            </a:r>
            <a:r>
              <a:rPr lang="en-US" altLang="ko-KR" sz="4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98" y="2838506"/>
            <a:ext cx="3053298" cy="369481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155360" y="2838507"/>
            <a:ext cx="1670179" cy="3694816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6901" y="4316582"/>
            <a:ext cx="24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None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825539" y="2838506"/>
            <a:ext cx="1903445" cy="147807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825539" y="4685914"/>
            <a:ext cx="1922106" cy="1847408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928478" y="1956054"/>
            <a:ext cx="29294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pd.options.display.max_rows</a:t>
            </a:r>
            <a:r>
              <a:rPr lang="en-US" altLang="ko-KR" dirty="0" smtClean="0"/>
              <a:t> </a:t>
            </a:r>
            <a:r>
              <a:rPr lang="en-US" altLang="ko-KR" dirty="0"/>
              <a:t>= None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path = "../_data/</a:t>
            </a:r>
            <a:r>
              <a:rPr lang="ko-KR" altLang="en-US" dirty="0"/>
              <a:t>개인프로젝트</a:t>
            </a:r>
            <a:r>
              <a:rPr lang="en-US" altLang="ko-KR" dirty="0"/>
              <a:t>/CSV/"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PM=</a:t>
            </a:r>
            <a:r>
              <a:rPr lang="en-US" altLang="ko-KR" dirty="0" err="1"/>
              <a:t>pd.read_csv</a:t>
            </a:r>
            <a:r>
              <a:rPr lang="en-US" altLang="ko-KR" dirty="0"/>
              <a:t>(path+'</a:t>
            </a:r>
            <a:r>
              <a:rPr lang="ko-KR" altLang="en-US" dirty="0"/>
              <a:t>미세먼지</a:t>
            </a:r>
            <a:r>
              <a:rPr lang="en-US" altLang="ko-KR" dirty="0"/>
              <a:t>1.csv',thousands=',')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#print(PM.info())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PM.isnull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PM=</a:t>
            </a:r>
            <a:r>
              <a:rPr lang="en-US" altLang="ko-KR" dirty="0" err="1"/>
              <a:t>PM.fillna</a:t>
            </a:r>
            <a:r>
              <a:rPr lang="en-US" altLang="ko-KR" dirty="0"/>
              <a:t>(method='</a:t>
            </a:r>
            <a:r>
              <a:rPr lang="en-US" altLang="ko-KR" dirty="0" err="1"/>
              <a:t>bfill</a:t>
            </a:r>
            <a:r>
              <a:rPr lang="en-US" altLang="ko-KR" dirty="0"/>
              <a:t>')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PM.isnull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8909817" y="1984199"/>
            <a:ext cx="2948128" cy="4078901"/>
          </a:xfrm>
          <a:prstGeom prst="rect">
            <a:avLst/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87" y="4023649"/>
            <a:ext cx="2314898" cy="82879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402815" y="3996267"/>
            <a:ext cx="2314898" cy="856174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20075312">
            <a:off x="7662333" y="3132667"/>
            <a:ext cx="1055380" cy="57573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9757644">
            <a:off x="7568305" y="5630684"/>
            <a:ext cx="1055380" cy="57573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9" y="5629652"/>
            <a:ext cx="2087251" cy="86689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393268" y="5640374"/>
            <a:ext cx="2102128" cy="856174"/>
          </a:xfrm>
          <a:prstGeom prst="rect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2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08" y="1041856"/>
            <a:ext cx="5847044" cy="56122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dataSET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28" y="2084832"/>
            <a:ext cx="3603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Arial Black" panose="020B0A04020102020204" pitchFamily="34" charset="0"/>
              </a:rPr>
              <a:t>*</a:t>
            </a:r>
            <a:r>
              <a:rPr lang="ko-KR" altLang="en-US" sz="6000" dirty="0" err="1" smtClean="0">
                <a:latin typeface="Arial Black" panose="020B0A04020102020204" pitchFamily="34" charset="0"/>
              </a:rPr>
              <a:t>기온데이터</a:t>
            </a:r>
            <a:endParaRPr lang="ko-KR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7016" y="4187687"/>
            <a:ext cx="4357396" cy="1010162"/>
          </a:xfrm>
          <a:prstGeom prst="rect">
            <a:avLst/>
          </a:prstGeom>
          <a:solidFill>
            <a:srgbClr val="FFFF00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9303026" y="3433665"/>
            <a:ext cx="1441174" cy="7837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44200" y="2929812"/>
            <a:ext cx="1208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 Black" panose="020B0A04020102020204" pitchFamily="34" charset="0"/>
              </a:rPr>
              <a:t>DATA </a:t>
            </a:r>
            <a:r>
              <a:rPr lang="ko-KR" altLang="en-US" sz="2400" dirty="0" smtClean="0">
                <a:latin typeface="Arial Black" panose="020B0A04020102020204" pitchFamily="34" charset="0"/>
              </a:rPr>
              <a:t>불러오기</a:t>
            </a:r>
            <a:endParaRPr lang="ko-KR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97016" y="5311430"/>
            <a:ext cx="3631367" cy="771317"/>
          </a:xfrm>
          <a:prstGeom prst="rect">
            <a:avLst/>
          </a:prstGeom>
          <a:solidFill>
            <a:srgbClr val="FFFF00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395121" y="4333461"/>
            <a:ext cx="1232864" cy="1205949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08783" y="3646004"/>
            <a:ext cx="1798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DATE </a:t>
            </a:r>
            <a:r>
              <a:rPr lang="ko-KR" altLang="en-US" sz="2800" dirty="0" smtClean="0"/>
              <a:t>문자열 확인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677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77" y="1013857"/>
            <a:ext cx="6093111" cy="48436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dataSET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28" y="2084832"/>
            <a:ext cx="3603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Arial Black" panose="020B0A04020102020204" pitchFamily="34" charset="0"/>
              </a:rPr>
              <a:t>*</a:t>
            </a:r>
            <a:r>
              <a:rPr lang="ko-KR" altLang="en-US" sz="6000" dirty="0" err="1" smtClean="0">
                <a:latin typeface="Arial Black" panose="020B0A04020102020204" pitchFamily="34" charset="0"/>
              </a:rPr>
              <a:t>기온데이터</a:t>
            </a:r>
            <a:endParaRPr lang="ko-KR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27983" y="4307065"/>
            <a:ext cx="4675043" cy="293046"/>
          </a:xfrm>
          <a:prstGeom prst="rect">
            <a:avLst/>
          </a:prstGeom>
          <a:solidFill>
            <a:srgbClr val="FFFF00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9303026" y="3433665"/>
            <a:ext cx="1441174" cy="7837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44200" y="2929812"/>
            <a:ext cx="1208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DATE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7983" y="4818633"/>
            <a:ext cx="5868956" cy="987120"/>
          </a:xfrm>
          <a:prstGeom prst="rect">
            <a:avLst/>
          </a:prstGeom>
          <a:solidFill>
            <a:srgbClr val="FFFF00">
              <a:alpha val="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3307368" y="3997136"/>
            <a:ext cx="1232864" cy="1205949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99054" y="3506781"/>
            <a:ext cx="1798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설정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26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dataSET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28" y="2084832"/>
            <a:ext cx="3603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latin typeface="Arial Black" panose="020B0A04020102020204" pitchFamily="34" charset="0"/>
              </a:rPr>
              <a:t>*</a:t>
            </a:r>
            <a:r>
              <a:rPr lang="ko-KR" altLang="en-US" sz="6000" dirty="0" err="1" smtClean="0">
                <a:latin typeface="Arial Black" panose="020B0A04020102020204" pitchFamily="34" charset="0"/>
              </a:rPr>
              <a:t>기온데이터</a:t>
            </a:r>
            <a:endParaRPr lang="ko-KR" altLang="en-US" sz="6000" dirty="0">
              <a:latin typeface="Arial Black" panose="020B0A040201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80" y="3100495"/>
            <a:ext cx="6619619" cy="2232019"/>
          </a:xfrm>
          <a:prstGeom prst="rect">
            <a:avLst/>
          </a:prstGeom>
        </p:spPr>
      </p:pic>
      <p:pic>
        <p:nvPicPr>
          <p:cNvPr id="12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680" y="877219"/>
            <a:ext cx="3534960" cy="91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아래쪽 화살표 5"/>
          <p:cNvSpPr/>
          <p:nvPr/>
        </p:nvSpPr>
        <p:spPr>
          <a:xfrm>
            <a:off x="6268278" y="1974574"/>
            <a:ext cx="755374" cy="75537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SEQUENCE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기온데이터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일평균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2" y="1964867"/>
            <a:ext cx="11501536" cy="448894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744200" y="2084832"/>
            <a:ext cx="1129748" cy="287307"/>
          </a:xfrm>
          <a:prstGeom prst="rect">
            <a:avLst/>
          </a:prstGeom>
          <a:noFill/>
          <a:ln w="825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10614991" y="1245704"/>
            <a:ext cx="609600" cy="71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36960" y="815941"/>
            <a:ext cx="1325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rial Black" panose="020B0A04020102020204" pitchFamily="34" charset="0"/>
              </a:rPr>
              <a:t>범례</a:t>
            </a:r>
            <a:endParaRPr lang="ko-KR" altLang="en-US" sz="3200" dirty="0">
              <a:latin typeface="Arial Black" panose="020B0A04020102020204" pitchFamily="34" charset="0"/>
            </a:endParaRPr>
          </a:p>
        </p:txBody>
      </p:sp>
      <p:pic>
        <p:nvPicPr>
          <p:cNvPr id="9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126" y="62079"/>
            <a:ext cx="2447329" cy="6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301273" y="3638939"/>
            <a:ext cx="1181878" cy="1894114"/>
          </a:xfrm>
          <a:prstGeom prst="rect">
            <a:avLst/>
          </a:prstGeom>
          <a:solidFill>
            <a:srgbClr val="FFFF00">
              <a:alpha val="0"/>
            </a:srgbClr>
          </a:solidFill>
          <a:ln w="793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91208" y="3974841"/>
            <a:ext cx="1318727" cy="1355050"/>
          </a:xfrm>
          <a:prstGeom prst="rect">
            <a:avLst/>
          </a:prstGeom>
          <a:solidFill>
            <a:srgbClr val="FFFF00">
              <a:alpha val="0"/>
            </a:srgbClr>
          </a:solidFill>
          <a:ln w="793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76876" y="3489649"/>
            <a:ext cx="597159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78757" y="3165586"/>
            <a:ext cx="597159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92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확진자</a:t>
            </a:r>
            <a:r>
              <a:rPr lang="ko-KR" altLang="en-US" dirty="0"/>
              <a:t> 수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94" y="1769842"/>
            <a:ext cx="4835496" cy="4665829"/>
          </a:xfrm>
        </p:spPr>
      </p:pic>
      <p:sp>
        <p:nvSpPr>
          <p:cNvPr id="7" name="직사각형 6"/>
          <p:cNvSpPr/>
          <p:nvPr/>
        </p:nvSpPr>
        <p:spPr>
          <a:xfrm>
            <a:off x="7526154" y="5147523"/>
            <a:ext cx="1017036" cy="345233"/>
          </a:xfrm>
          <a:prstGeom prst="rect">
            <a:avLst/>
          </a:prstGeom>
          <a:solidFill>
            <a:srgbClr val="FFFF00">
              <a:alpha val="0"/>
            </a:srgb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8617835" y="4326428"/>
            <a:ext cx="2258009" cy="68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081117" y="4205129"/>
            <a:ext cx="337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컬러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0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dirty="0" err="1" smtClean="0"/>
              <a:t>확진자</a:t>
            </a:r>
            <a:r>
              <a:rPr lang="ko-KR" altLang="en-US" dirty="0" smtClean="0"/>
              <a:t> 수</a:t>
            </a:r>
            <a:r>
              <a:rPr lang="en-US" altLang="ko-KR" dirty="0"/>
              <a:t>:</a:t>
            </a:r>
            <a:r>
              <a:rPr lang="ko-KR" altLang="en-US" dirty="0" smtClean="0"/>
              <a:t> 일간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7" y="1776922"/>
            <a:ext cx="7884677" cy="4380376"/>
          </a:xfrm>
          <a:prstGeom prst="rect">
            <a:avLst/>
          </a:prstGeom>
        </p:spPr>
      </p:pic>
      <p:pic>
        <p:nvPicPr>
          <p:cNvPr id="7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732" y="0"/>
            <a:ext cx="2447329" cy="6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64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dirty="0" err="1" smtClean="0"/>
              <a:t>확진자</a:t>
            </a:r>
            <a:r>
              <a:rPr lang="ko-KR" altLang="en-US" dirty="0" smtClean="0"/>
              <a:t> 수</a:t>
            </a:r>
            <a:r>
              <a:rPr lang="en-US" altLang="ko-KR" dirty="0"/>
              <a:t>:</a:t>
            </a:r>
            <a:r>
              <a:rPr lang="ko-KR" altLang="en-US" dirty="0" smtClean="0"/>
              <a:t> 일간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8" y="3863780"/>
            <a:ext cx="5965302" cy="2920098"/>
          </a:xfrm>
          <a:prstGeom prst="rect">
            <a:avLst/>
          </a:prstGeom>
        </p:spPr>
      </p:pic>
      <p:pic>
        <p:nvPicPr>
          <p:cNvPr id="7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732" y="0"/>
            <a:ext cx="2447329" cy="6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8" y="1651519"/>
            <a:ext cx="5965302" cy="23282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88229" y="2164702"/>
            <a:ext cx="643812" cy="44880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69632" y="1735707"/>
            <a:ext cx="1527111" cy="4488025"/>
          </a:xfrm>
          <a:prstGeom prst="rect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971592" y="2084832"/>
            <a:ext cx="2631232" cy="443764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09043" y="1745251"/>
            <a:ext cx="277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급격한 하강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2248" y="1745251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41908" y="1375919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8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dirty="0" smtClean="0"/>
              <a:t>미세먼지 일간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741063"/>
            <a:ext cx="6765533" cy="47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미세먼지 일간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30" y="1842051"/>
            <a:ext cx="8750995" cy="4736476"/>
          </a:xfrm>
          <a:prstGeom prst="rect">
            <a:avLst/>
          </a:prstGeom>
        </p:spPr>
      </p:pic>
      <p:pic>
        <p:nvPicPr>
          <p:cNvPr id="5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33" y="66261"/>
            <a:ext cx="2447329" cy="6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49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미세먼지 일간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5" y="2360645"/>
            <a:ext cx="5862564" cy="3173113"/>
          </a:xfrm>
          <a:prstGeom prst="rect">
            <a:avLst/>
          </a:prstGeom>
        </p:spPr>
      </p:pic>
      <p:pic>
        <p:nvPicPr>
          <p:cNvPr id="5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33" y="66261"/>
            <a:ext cx="2447329" cy="6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20" y="2435290"/>
            <a:ext cx="5478690" cy="29210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76734" y="2192907"/>
            <a:ext cx="1527111" cy="4450489"/>
          </a:xfrm>
          <a:prstGeom prst="rect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92553" y="1739706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924277" y="2192907"/>
            <a:ext cx="1527111" cy="4403943"/>
          </a:xfrm>
          <a:prstGeom prst="rect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353481" y="1668741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dirty="0" err="1" smtClean="0"/>
              <a:t>오염대기</a:t>
            </a:r>
            <a:r>
              <a:rPr lang="ko-KR" altLang="en-US" dirty="0" smtClean="0"/>
              <a:t> </a:t>
            </a:r>
            <a:r>
              <a:rPr lang="ko-KR" altLang="en-US" dirty="0"/>
              <a:t>월</a:t>
            </a:r>
            <a:r>
              <a:rPr lang="ko-KR" altLang="en-US" dirty="0" smtClean="0"/>
              <a:t>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4" y="1702866"/>
            <a:ext cx="4612512" cy="24354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88" y="1677921"/>
            <a:ext cx="4643564" cy="2530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82" y="4280104"/>
            <a:ext cx="4678573" cy="25303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33" y="4280104"/>
            <a:ext cx="4583745" cy="2530367"/>
          </a:xfrm>
          <a:prstGeom prst="rect">
            <a:avLst/>
          </a:prstGeom>
        </p:spPr>
      </p:pic>
      <p:pic>
        <p:nvPicPr>
          <p:cNvPr id="10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671" y="0"/>
            <a:ext cx="2447329" cy="6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7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dirty="0" err="1" smtClean="0"/>
              <a:t>오염대기</a:t>
            </a:r>
            <a:r>
              <a:rPr lang="ko-KR" altLang="en-US" dirty="0" smtClean="0"/>
              <a:t> </a:t>
            </a:r>
            <a:r>
              <a:rPr lang="ko-KR" altLang="en-US" sz="3200" dirty="0" smtClean="0"/>
              <a:t>아황산가스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4" y="1702866"/>
            <a:ext cx="4612512" cy="4278056"/>
          </a:xfrm>
          <a:prstGeom prst="rect">
            <a:avLst/>
          </a:prstGeom>
        </p:spPr>
      </p:pic>
      <p:pic>
        <p:nvPicPr>
          <p:cNvPr id="10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671" y="0"/>
            <a:ext cx="2447329" cy="6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20" y="1702866"/>
            <a:ext cx="5478690" cy="420341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76261" y="4618653"/>
            <a:ext cx="1931437" cy="136226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218645" y="1856792"/>
            <a:ext cx="2304662" cy="39655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6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dirty="0" err="1" smtClean="0"/>
              <a:t>오염대기</a:t>
            </a:r>
            <a:r>
              <a:rPr lang="ko-KR" altLang="en-US" dirty="0" smtClean="0"/>
              <a:t> </a:t>
            </a:r>
            <a:r>
              <a:rPr lang="ko-KR" altLang="en-US" sz="3200" dirty="0" smtClean="0"/>
              <a:t>오존</a:t>
            </a:r>
            <a:endParaRPr lang="ko-KR" altLang="en-US" sz="3200" dirty="0"/>
          </a:p>
        </p:txBody>
      </p:sp>
      <p:pic>
        <p:nvPicPr>
          <p:cNvPr id="10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671" y="0"/>
            <a:ext cx="2447329" cy="6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20" y="1702866"/>
            <a:ext cx="5478690" cy="42034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218645" y="1856792"/>
            <a:ext cx="2304662" cy="39655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9" y="1782147"/>
            <a:ext cx="4643564" cy="41987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041781" y="4021495"/>
            <a:ext cx="2565918" cy="19594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 Table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4" y="1996500"/>
            <a:ext cx="11136713" cy="32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6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dirty="0" err="1" smtClean="0"/>
              <a:t>오염대기</a:t>
            </a:r>
            <a:r>
              <a:rPr lang="ko-KR" altLang="en-US" dirty="0" smtClean="0"/>
              <a:t> </a:t>
            </a:r>
            <a:r>
              <a:rPr lang="ko-KR" altLang="en-US" sz="3200" dirty="0" smtClean="0"/>
              <a:t>이산화질소</a:t>
            </a:r>
            <a:endParaRPr lang="ko-KR" altLang="en-US" sz="3200" dirty="0"/>
          </a:p>
        </p:txBody>
      </p:sp>
      <p:pic>
        <p:nvPicPr>
          <p:cNvPr id="10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671" y="0"/>
            <a:ext cx="2447329" cy="6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20" y="1702866"/>
            <a:ext cx="5478690" cy="42034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218645" y="1856792"/>
            <a:ext cx="2304662" cy="39655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4" y="1702866"/>
            <a:ext cx="4678573" cy="420341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09731" y="1950098"/>
            <a:ext cx="1912876" cy="40308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dirty="0" err="1" smtClean="0"/>
              <a:t>오염대기</a:t>
            </a:r>
            <a:r>
              <a:rPr lang="ko-KR" altLang="en-US" dirty="0" smtClean="0"/>
              <a:t> </a:t>
            </a:r>
            <a:r>
              <a:rPr lang="ko-KR" altLang="en-US" sz="3200" dirty="0" smtClean="0"/>
              <a:t>일산화탄소</a:t>
            </a:r>
            <a:endParaRPr lang="ko-KR" altLang="en-US" sz="3200" dirty="0"/>
          </a:p>
        </p:txBody>
      </p:sp>
      <p:pic>
        <p:nvPicPr>
          <p:cNvPr id="10" name="Picture 5" descr="C:\Users\KM LEE\Desktop\개인프로젝트 데이터\Tool\맷플로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671" y="0"/>
            <a:ext cx="2447329" cy="6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20" y="1702866"/>
            <a:ext cx="5478690" cy="42034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218645" y="1856792"/>
            <a:ext cx="2304662" cy="39655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58" y="1702867"/>
            <a:ext cx="4583745" cy="42780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09731" y="1950098"/>
            <a:ext cx="2202024" cy="4030825"/>
          </a:xfrm>
          <a:prstGeom prst="rect">
            <a:avLst/>
          </a:prstGeom>
          <a:solidFill>
            <a:srgbClr val="FFC000">
              <a:alpha val="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5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14" y="1845521"/>
            <a:ext cx="7100470" cy="3980019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데이터 상관계수</a:t>
            </a:r>
            <a:endParaRPr lang="ko-KR" altLang="en-US" sz="4000" dirty="0"/>
          </a:p>
        </p:txBody>
      </p:sp>
      <p:sp>
        <p:nvSpPr>
          <p:cNvPr id="6" name="직사각형 5"/>
          <p:cNvSpPr/>
          <p:nvPr/>
        </p:nvSpPr>
        <p:spPr>
          <a:xfrm>
            <a:off x="727914" y="3834882"/>
            <a:ext cx="7165784" cy="2058827"/>
          </a:xfrm>
          <a:prstGeom prst="rect">
            <a:avLst/>
          </a:prstGeom>
          <a:solidFill>
            <a:srgbClr val="FFFF00">
              <a:alpha val="0"/>
            </a:srgb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422502" y="4414169"/>
            <a:ext cx="877078" cy="410152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99580" y="3952504"/>
            <a:ext cx="2621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히트맵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코드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22" y="73981"/>
            <a:ext cx="2447224" cy="13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51" y="804989"/>
            <a:ext cx="10599576" cy="640339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16211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800" dirty="0" smtClean="0"/>
              <a:t>데이터 상관관계 분석</a:t>
            </a:r>
            <a:endParaRPr lang="ko-KR" altLang="en-US" sz="3800" dirty="0"/>
          </a:p>
        </p:txBody>
      </p:sp>
      <p:sp>
        <p:nvSpPr>
          <p:cNvPr id="6" name="TextBox 5"/>
          <p:cNvSpPr txBox="1"/>
          <p:nvPr/>
        </p:nvSpPr>
        <p:spPr>
          <a:xfrm>
            <a:off x="737118" y="1665716"/>
            <a:ext cx="43480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AVERAGE TEMP(℃)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일간 평균 기온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PM10: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PM2.5: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SO2 :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이산화 황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O3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오존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NO2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이산화질소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일산화탄소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NUM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일간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확진자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Domestic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확진자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Foreign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외국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확진자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MEN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확진자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WOMEN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확진자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130212" y="6316824"/>
            <a:ext cx="634482" cy="625152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916316" y="6326157"/>
            <a:ext cx="634482" cy="625152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185987" y="6310548"/>
            <a:ext cx="634482" cy="625152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667431" y="6339067"/>
            <a:ext cx="634482" cy="625152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444204" y="6395876"/>
            <a:ext cx="494523" cy="462124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49891" y="2084080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52999" y="2469747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52999" y="2833635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3630" y="3710511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88267" y="4495711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4095" y="5356438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22" y="29728"/>
            <a:ext cx="2447224" cy="13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</a:t>
            </a:r>
            <a:r>
              <a:rPr lang="en-US" altLang="ko-KR" sz="2800" dirty="0" err="1" smtClean="0"/>
              <a:t>xgbOOST</a:t>
            </a:r>
            <a:r>
              <a:rPr lang="en-US" altLang="ko-KR" sz="2800" dirty="0" smtClean="0"/>
              <a:t> Feature </a:t>
            </a:r>
            <a:r>
              <a:rPr lang="en-US" altLang="ko-KR" sz="2800" dirty="0" err="1" smtClean="0"/>
              <a:t>importrance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8044"/>
            <a:ext cx="5001208" cy="50827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66612" y="2084832"/>
            <a:ext cx="4956461" cy="39711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 rot="10800000">
            <a:off x="5915608" y="2276669"/>
            <a:ext cx="1614196" cy="45719"/>
          </a:xfrm>
          <a:prstGeom prst="leftArrow">
            <a:avLst/>
          </a:prstGeom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22339" y="2092003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제일 중요한 값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93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</a:t>
            </a:r>
            <a:r>
              <a:rPr lang="en-US" altLang="ko-KR" sz="2800" dirty="0" smtClean="0"/>
              <a:t>RF Feature </a:t>
            </a:r>
            <a:r>
              <a:rPr lang="en-US" altLang="ko-KR" sz="2800" dirty="0" err="1" smtClean="0"/>
              <a:t>importrance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19" y="1799520"/>
            <a:ext cx="7071780" cy="493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err="1"/>
              <a:t>모델구성</a:t>
            </a:r>
            <a:r>
              <a:rPr lang="en-US" altLang="ko-KR" sz="6600" dirty="0"/>
              <a:t>: </a:t>
            </a:r>
            <a:r>
              <a:rPr lang="en-US" altLang="ko-KR" sz="3200" dirty="0" smtClean="0"/>
              <a:t>RF </a:t>
            </a:r>
            <a:r>
              <a:rPr lang="en-US" altLang="ko-KR" sz="3200" dirty="0"/>
              <a:t>Feature </a:t>
            </a:r>
            <a:r>
              <a:rPr lang="en-US" altLang="ko-KR" sz="3200" dirty="0" err="1"/>
              <a:t>importrance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3" y="1938867"/>
            <a:ext cx="6815514" cy="4022725"/>
          </a:xfrm>
        </p:spPr>
      </p:pic>
      <p:sp>
        <p:nvSpPr>
          <p:cNvPr id="5" name="직사각형 4"/>
          <p:cNvSpPr/>
          <p:nvPr/>
        </p:nvSpPr>
        <p:spPr>
          <a:xfrm>
            <a:off x="927703" y="2381165"/>
            <a:ext cx="6700764" cy="39711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화살표 5"/>
          <p:cNvSpPr/>
          <p:nvPr/>
        </p:nvSpPr>
        <p:spPr>
          <a:xfrm rot="10800000">
            <a:off x="7857857" y="2593610"/>
            <a:ext cx="1614196" cy="45719"/>
          </a:xfrm>
          <a:prstGeom prst="leftArrow">
            <a:avLst/>
          </a:prstGeom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64588" y="2408944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제일 중요한 값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968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78" y="1656248"/>
            <a:ext cx="4022330" cy="4087910"/>
          </a:xfrm>
          <a:prstGeom prst="rect">
            <a:avLst/>
          </a:prstGeom>
        </p:spPr>
      </p:pic>
      <p:pic>
        <p:nvPicPr>
          <p:cNvPr id="8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12" y="1613297"/>
            <a:ext cx="5713160" cy="4097555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모델비교</a:t>
            </a:r>
            <a:r>
              <a:rPr lang="en-US" altLang="ko-KR" sz="3600" dirty="0" smtClean="0"/>
              <a:t>: </a:t>
            </a:r>
            <a:r>
              <a:rPr lang="en-US" altLang="ko-KR" sz="2800" dirty="0" err="1" smtClean="0"/>
              <a:t>xgbOOST</a:t>
            </a:r>
            <a:r>
              <a:rPr lang="en-US" altLang="ko-KR" sz="2800" dirty="0" smtClean="0"/>
              <a:t> &amp; RF Feature importance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07571" y="6134800"/>
            <a:ext cx="5397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PM10&gt;NUM&gt;Foreign&gt;PM2.5&gt;WOMEN&gt;MEN&gt;Domestic&gt;O3&gt;CO&gt;SO2&gt;NO2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571" y="5873190"/>
            <a:ext cx="5397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4066" y="6128686"/>
            <a:ext cx="5397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WOMEN&gt;MEN&gt;Foreign&gt;Domestic&gt;NUM&gt;CO&gt;NO2&gt;O3&gt;SO2&gt;PM2.5&gt;PM10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4066" y="5867076"/>
            <a:ext cx="5397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7571" y="5867076"/>
            <a:ext cx="5397141" cy="68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204065" y="5867076"/>
            <a:ext cx="5397141" cy="683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736" y="1360477"/>
            <a:ext cx="9131047" cy="5516227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16211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800" dirty="0" smtClean="0"/>
              <a:t>데이터 상관관계 분석</a:t>
            </a:r>
            <a:endParaRPr lang="ko-KR" altLang="en-US" sz="3800" dirty="0"/>
          </a:p>
        </p:txBody>
      </p:sp>
      <p:sp>
        <p:nvSpPr>
          <p:cNvPr id="13" name="타원 12"/>
          <p:cNvSpPr/>
          <p:nvPr/>
        </p:nvSpPr>
        <p:spPr>
          <a:xfrm>
            <a:off x="8197495" y="6045310"/>
            <a:ext cx="634482" cy="625152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19042" y="6065015"/>
            <a:ext cx="634482" cy="625152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831978" y="6065015"/>
            <a:ext cx="634482" cy="625152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568598" y="6099229"/>
            <a:ext cx="494523" cy="462124"/>
          </a:xfrm>
          <a:prstGeom prst="ellipse">
            <a:avLst/>
          </a:prstGeom>
          <a:noFill/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22" y="29728"/>
            <a:ext cx="2447224" cy="1330749"/>
          </a:xfrm>
          <a:prstGeom prst="rect">
            <a:avLst/>
          </a:prstGeom>
        </p:spPr>
      </p:pic>
      <p:pic>
        <p:nvPicPr>
          <p:cNvPr id="17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9" y="1681030"/>
            <a:ext cx="5713160" cy="4097555"/>
          </a:xfrm>
        </p:spPr>
      </p:pic>
      <p:sp>
        <p:nvSpPr>
          <p:cNvPr id="15" name="TextBox 14"/>
          <p:cNvSpPr txBox="1"/>
          <p:nvPr/>
        </p:nvSpPr>
        <p:spPr>
          <a:xfrm>
            <a:off x="503233" y="6139610"/>
            <a:ext cx="5397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WOMEN&gt;MEN&gt;Foreign&gt;Domestic&gt;NUM&gt;CO&gt;NO2&gt;O3&gt;SO2&gt;PM2.5&gt;PM10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3233" y="5878000"/>
            <a:ext cx="5397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3232" y="5878000"/>
            <a:ext cx="5397141" cy="683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모델구성</a:t>
            </a:r>
            <a:r>
              <a:rPr lang="en-US" altLang="ko-KR" dirty="0" smtClean="0"/>
              <a:t>: MERGE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69" y="1836016"/>
            <a:ext cx="4410691" cy="38391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7914" y="2341984"/>
            <a:ext cx="4438346" cy="2099387"/>
          </a:xfrm>
          <a:prstGeom prst="rect">
            <a:avLst/>
          </a:prstGeom>
          <a:solidFill>
            <a:srgbClr val="FFFF00">
              <a:alpha val="0"/>
            </a:srgbClr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5569" y="4525346"/>
            <a:ext cx="1240845" cy="599274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3224" y="5208595"/>
            <a:ext cx="4245976" cy="466532"/>
          </a:xfrm>
          <a:prstGeom prst="rect">
            <a:avLst/>
          </a:prstGeom>
          <a:solidFill>
            <a:srgbClr val="FFFF00">
              <a:alpha val="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166260" y="2590800"/>
            <a:ext cx="1184988" cy="294792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22097" y="2359967"/>
            <a:ext cx="339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불러오기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6260" y="4525346"/>
            <a:ext cx="4158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데이터 셋 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저장경로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056855" y="4910853"/>
            <a:ext cx="2429405" cy="445138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8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SEQUENCE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621353" y="2209024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000" b="1" dirty="0" smtClean="0"/>
              <a:t>1.</a:t>
            </a:r>
            <a:r>
              <a:rPr lang="ko-KR" altLang="en-US" sz="4000" b="1" dirty="0" smtClean="0"/>
              <a:t>주제</a:t>
            </a:r>
            <a:endParaRPr lang="en-US" altLang="ko-KR" sz="4000" b="1" dirty="0"/>
          </a:p>
        </p:txBody>
      </p:sp>
      <p:sp>
        <p:nvSpPr>
          <p:cNvPr id="7" name="양쪽 대괄호 6"/>
          <p:cNvSpPr/>
          <p:nvPr/>
        </p:nvSpPr>
        <p:spPr>
          <a:xfrm>
            <a:off x="2368417" y="1882453"/>
            <a:ext cx="1679510" cy="1502227"/>
          </a:xfrm>
          <a:prstGeom prst="bracketPair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2471928" y="1754933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600" b="1" dirty="0" err="1" smtClean="0"/>
              <a:t>주제선정</a:t>
            </a:r>
            <a:endParaRPr lang="en-US" altLang="ko-KR" sz="26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2464761" y="2392519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600" b="1" dirty="0" err="1" smtClean="0"/>
              <a:t>주제목적</a:t>
            </a:r>
            <a:endParaRPr lang="en-US" altLang="ko-KR" sz="2600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716217" y="4145673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000" b="1" dirty="0"/>
              <a:t>2</a:t>
            </a:r>
            <a:r>
              <a:rPr lang="en-US" altLang="ko-KR" sz="4000" b="1" dirty="0" smtClean="0"/>
              <a:t>.</a:t>
            </a:r>
            <a:r>
              <a:rPr lang="ko-KR" altLang="en-US" sz="4000" b="1" dirty="0" smtClean="0"/>
              <a:t>데이터</a:t>
            </a:r>
            <a:endParaRPr lang="en-US" altLang="ko-KR" sz="4000" b="1" dirty="0"/>
          </a:p>
        </p:txBody>
      </p:sp>
      <p:sp>
        <p:nvSpPr>
          <p:cNvPr id="11" name="양쪽 대괄호 10"/>
          <p:cNvSpPr/>
          <p:nvPr/>
        </p:nvSpPr>
        <p:spPr>
          <a:xfrm>
            <a:off x="2942255" y="3859542"/>
            <a:ext cx="1679510" cy="2409411"/>
          </a:xfrm>
          <a:prstGeom prst="bracketPair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2998241" y="3684305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600" b="1" dirty="0" err="1" smtClean="0"/>
              <a:t>확보경로</a:t>
            </a:r>
            <a:endParaRPr lang="en-US" altLang="ko-KR" sz="2600" b="1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2942255" y="4592401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600" b="1" dirty="0" smtClean="0"/>
              <a:t>이상치</a:t>
            </a:r>
            <a:r>
              <a:rPr lang="en-US" altLang="ko-KR" sz="1600" b="1" dirty="0" smtClean="0"/>
              <a:t>&amp;</a:t>
            </a:r>
            <a:r>
              <a:rPr lang="ko-KR" altLang="en-US" sz="1600" b="1" dirty="0" err="1" smtClean="0"/>
              <a:t>결측치</a:t>
            </a:r>
            <a:endParaRPr lang="en-US" altLang="ko-KR" sz="1600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2998241" y="4173984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600" b="1" dirty="0" smtClean="0"/>
              <a:t>데이터 테이블</a:t>
            </a:r>
            <a:endParaRPr lang="en-US" altLang="ko-KR" sz="1600" b="1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5392216" y="2135298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600" b="1" dirty="0"/>
              <a:t>3</a:t>
            </a:r>
            <a:r>
              <a:rPr lang="en-US" altLang="ko-KR" sz="3600" b="1" dirty="0" smtClean="0"/>
              <a:t>.</a:t>
            </a:r>
            <a:r>
              <a:rPr lang="ko-KR" altLang="en-US" sz="3600" b="1" dirty="0" err="1" smtClean="0"/>
              <a:t>모델구성</a:t>
            </a:r>
            <a:endParaRPr lang="en-US" altLang="ko-KR" sz="3600" b="1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2954690" y="5313979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200" b="1" dirty="0" smtClean="0"/>
              <a:t>상관계수 수치 비교</a:t>
            </a:r>
            <a:endParaRPr lang="en-US" altLang="ko-KR" sz="12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2945368" y="4950080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600" b="1" dirty="0" smtClean="0"/>
              <a:t>시각화 비교</a:t>
            </a:r>
            <a:endParaRPr lang="en-US" altLang="ko-KR" sz="1600" b="1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5392216" y="3481545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600" b="1" dirty="0" smtClean="0"/>
              <a:t>4.</a:t>
            </a:r>
            <a:r>
              <a:rPr lang="ko-KR" altLang="en-US" sz="3600" b="1" dirty="0" smtClean="0"/>
              <a:t>결론</a:t>
            </a:r>
            <a:endParaRPr lang="en-US" altLang="ko-KR" sz="3600" b="1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5481389" y="4763424"/>
            <a:ext cx="9720072" cy="1115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600" b="1" dirty="0" smtClean="0"/>
              <a:t>5.Q&amp;A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dirty="0" err="1" smtClean="0"/>
              <a:t>모델구성</a:t>
            </a:r>
            <a:r>
              <a:rPr lang="en-US" altLang="ko-KR" dirty="0" smtClean="0"/>
              <a:t>: MERGE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40" y="1808287"/>
            <a:ext cx="3991198" cy="47652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40640" y="1808286"/>
            <a:ext cx="3916552" cy="4499207"/>
          </a:xfrm>
          <a:prstGeom prst="rect">
            <a:avLst/>
          </a:prstGeom>
          <a:solidFill>
            <a:srgbClr val="FFFF00">
              <a:alpha val="0"/>
            </a:srgbClr>
          </a:solidFill>
          <a:ln w="476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04" y="2961995"/>
            <a:ext cx="1733792" cy="182905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5131838" y="3876522"/>
            <a:ext cx="4534676" cy="38749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18449" y="1808286"/>
            <a:ext cx="35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Merge </a:t>
            </a:r>
            <a:r>
              <a:rPr lang="ko-KR" altLang="en-US" dirty="0" err="1" smtClean="0"/>
              <a:t>파일열기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8449" y="2219308"/>
            <a:ext cx="35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2-1. </a:t>
            </a:r>
            <a:r>
              <a:rPr lang="ko-KR" altLang="en-US" dirty="0" smtClean="0"/>
              <a:t>첫 기준 파일 헤더 포함해서 쓰기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449" y="2676194"/>
            <a:ext cx="405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2-2. merge </a:t>
            </a:r>
            <a:r>
              <a:rPr lang="ko-KR" altLang="en-US" dirty="0" smtClean="0"/>
              <a:t>대상 파일의 </a:t>
            </a:r>
            <a:r>
              <a:rPr lang="en-US" altLang="ko-KR" dirty="0" smtClean="0"/>
              <a:t>row 1</a:t>
            </a:r>
            <a:r>
              <a:rPr lang="ko-KR" altLang="en-US" dirty="0" smtClean="0"/>
              <a:t>줄을 읽어서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가 없으면 해당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파일 읽기 종료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endCxn id="12" idx="1"/>
          </p:cNvCxnSpPr>
          <p:nvPr/>
        </p:nvCxnSpPr>
        <p:spPr>
          <a:xfrm>
            <a:off x="3368351" y="1884784"/>
            <a:ext cx="1950098" cy="108168"/>
          </a:xfrm>
          <a:prstGeom prst="straightConnector1">
            <a:avLst/>
          </a:prstGeom>
          <a:ln w="444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3" idx="1"/>
          </p:cNvCxnSpPr>
          <p:nvPr/>
        </p:nvCxnSpPr>
        <p:spPr>
          <a:xfrm>
            <a:off x="2463281" y="2202309"/>
            <a:ext cx="2855168" cy="201665"/>
          </a:xfrm>
          <a:prstGeom prst="straightConnector1">
            <a:avLst/>
          </a:prstGeom>
          <a:ln w="444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256384" y="2869812"/>
            <a:ext cx="2090058" cy="217404"/>
          </a:xfrm>
          <a:prstGeom prst="straightConnector1">
            <a:avLst/>
          </a:prstGeom>
          <a:ln w="444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2628" y="4111831"/>
            <a:ext cx="405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csv </a:t>
            </a:r>
            <a:r>
              <a:rPr lang="ko-KR" altLang="en-US" dirty="0" smtClean="0"/>
              <a:t>파일의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를 체크하기 위한 변수</a:t>
            </a:r>
            <a:endParaRPr lang="ko-KR" altLang="en-US" dirty="0"/>
          </a:p>
        </p:txBody>
      </p:sp>
      <p:cxnSp>
        <p:nvCxnSpPr>
          <p:cNvPr id="28" name="직선 화살표 연결선 27"/>
          <p:cNvCxnSpPr>
            <a:endCxn id="31" idx="1"/>
          </p:cNvCxnSpPr>
          <p:nvPr/>
        </p:nvCxnSpPr>
        <p:spPr>
          <a:xfrm flipV="1">
            <a:off x="3004817" y="4804329"/>
            <a:ext cx="2364951" cy="170431"/>
          </a:xfrm>
          <a:prstGeom prst="straightConnector1">
            <a:avLst/>
          </a:prstGeom>
          <a:ln w="444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69768" y="4481163"/>
            <a:ext cx="405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merge </a:t>
            </a:r>
            <a:r>
              <a:rPr lang="ko-KR" altLang="en-US" dirty="0" smtClean="0"/>
              <a:t>대상 파일의 </a:t>
            </a:r>
            <a:r>
              <a:rPr lang="en-US" altLang="ko-KR" dirty="0" smtClean="0"/>
              <a:t>row 1</a:t>
            </a:r>
            <a:r>
              <a:rPr lang="ko-KR" altLang="en-US" dirty="0" smtClean="0"/>
              <a:t>줄을 읽어서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가</a:t>
            </a:r>
            <a:endParaRPr lang="en-US" altLang="ko-KR" dirty="0" smtClean="0"/>
          </a:p>
          <a:p>
            <a:r>
              <a:rPr lang="ko-KR" altLang="en-US" dirty="0" smtClean="0"/>
              <a:t>첫번째 </a:t>
            </a:r>
            <a:r>
              <a:rPr lang="en-US" altLang="ko-KR" dirty="0" smtClean="0"/>
              <a:t>row(</a:t>
            </a:r>
            <a:r>
              <a:rPr lang="ko-KR" altLang="en-US" dirty="0" smtClean="0"/>
              <a:t>헤더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제외한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88429" y="5173660"/>
            <a:ext cx="405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읽은 </a:t>
            </a:r>
            <a:r>
              <a:rPr lang="en-US" altLang="ko-KR" dirty="0" smtClean="0"/>
              <a:t>row 1</a:t>
            </a:r>
            <a:r>
              <a:rPr lang="ko-KR" altLang="en-US" dirty="0" smtClean="0"/>
              <a:t>줄을 </a:t>
            </a:r>
            <a:r>
              <a:rPr lang="en-US" altLang="ko-KR" dirty="0" smtClean="0"/>
              <a:t>merge </a:t>
            </a:r>
            <a:r>
              <a:rPr lang="ko-KR" altLang="en-US" dirty="0" smtClean="0"/>
              <a:t>할 파일에 쓴다</a:t>
            </a:r>
            <a:endParaRPr lang="ko-KR" altLang="en-US" dirty="0"/>
          </a:p>
        </p:txBody>
      </p:sp>
      <p:cxnSp>
        <p:nvCxnSpPr>
          <p:cNvPr id="34" name="직선 화살표 연결선 33"/>
          <p:cNvCxnSpPr>
            <a:endCxn id="33" idx="1"/>
          </p:cNvCxnSpPr>
          <p:nvPr/>
        </p:nvCxnSpPr>
        <p:spPr>
          <a:xfrm>
            <a:off x="3573624" y="5144933"/>
            <a:ext cx="1814805" cy="213393"/>
          </a:xfrm>
          <a:prstGeom prst="straightConnector1">
            <a:avLst/>
          </a:prstGeom>
          <a:ln w="444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65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</a:t>
            </a:r>
            <a:r>
              <a:rPr lang="en-US" altLang="ko-KR" sz="3600" dirty="0" err="1" smtClean="0"/>
              <a:t>Ensenble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10" y="1870228"/>
            <a:ext cx="6744641" cy="4401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31701" y="4195911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6770" y="4195911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1391" y="4195911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06607" y="4195911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69161" y="5085429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0120" y="5347039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8560" y="5347039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1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</a:t>
            </a:r>
            <a:r>
              <a:rPr lang="en-US" altLang="ko-KR" sz="3600" dirty="0" err="1" smtClean="0"/>
              <a:t>Ensenble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5" y="1870228"/>
            <a:ext cx="6744641" cy="4401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6206" y="4195911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3666" y="5085429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1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42" y="1611336"/>
            <a:ext cx="7094022" cy="4488695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</a:t>
            </a:r>
            <a:r>
              <a:rPr lang="en-US" altLang="ko-KR" sz="3600" dirty="0" err="1" smtClean="0"/>
              <a:t>Ensenble</a:t>
            </a:r>
            <a:r>
              <a:rPr lang="en-US" altLang="ko-KR" sz="3600" dirty="0" smtClean="0"/>
              <a:t> BAGGING Algorithm</a:t>
            </a:r>
            <a:endParaRPr lang="ko-KR" altLang="en-US" sz="3600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442996" y="5794310"/>
            <a:ext cx="643812" cy="578498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80114" y="6307494"/>
            <a:ext cx="396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샘플링해서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추출하는 방식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93502" y="3097763"/>
            <a:ext cx="998376" cy="2696547"/>
          </a:xfrm>
          <a:prstGeom prst="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019870" y="3209731"/>
            <a:ext cx="3816220" cy="14953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76049" y="2890300"/>
            <a:ext cx="2929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분류기가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부트스트랩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–&gt;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개별적인 예측 수행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보팅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최종결과를 예측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89439" y="6460676"/>
            <a:ext cx="437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Sampling: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자료에서 일부 값 추출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65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42" y="1611336"/>
            <a:ext cx="7094022" cy="4488695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</a:t>
            </a:r>
            <a:r>
              <a:rPr lang="en-US" altLang="ko-KR" sz="3600" dirty="0" err="1" smtClean="0"/>
              <a:t>Ensenble</a:t>
            </a:r>
            <a:r>
              <a:rPr lang="en-US" altLang="ko-KR" sz="3600" dirty="0" smtClean="0"/>
              <a:t> BAGGING Algorithm</a:t>
            </a:r>
            <a:endParaRPr lang="ko-KR" altLang="en-US" sz="3600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442996" y="5794310"/>
            <a:ext cx="643812" cy="578498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80114" y="6307494"/>
            <a:ext cx="396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샘플링해서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추출하는 방식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93502" y="3097763"/>
            <a:ext cx="998376" cy="2696547"/>
          </a:xfrm>
          <a:prstGeom prst="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019870" y="3209731"/>
            <a:ext cx="3816220" cy="14953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76049" y="2890300"/>
            <a:ext cx="2929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분류기가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부트스트랩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–&gt;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개별적인 예측 수행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보팅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최종결과를 예측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89439" y="6460676"/>
            <a:ext cx="437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Sampling: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자료에서 일부 값 추출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90" y="4402228"/>
            <a:ext cx="2943636" cy="1905266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7137918" y="2084832"/>
            <a:ext cx="1073021" cy="10786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45624" y="1922963"/>
            <a:ext cx="39655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교차 검증이 데이터 </a:t>
            </a: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세트간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중첩 허용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</a:t>
            </a: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배깅은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허용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Ex)10000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데이터를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분류기 </a:t>
            </a: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배깅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방식으로 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나눠도 각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데이터 내에는 중복된 데이터 존재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62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Random Forest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68" y="1825248"/>
            <a:ext cx="11053456" cy="47777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6423" y="3051110"/>
            <a:ext cx="3840893" cy="485192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77266" y="3097765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설정 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205" y="3616140"/>
            <a:ext cx="3840893" cy="591965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29666" y="3772683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치환 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5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Random Forest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68" y="1825248"/>
            <a:ext cx="11053456" cy="47777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6423" y="3051110"/>
            <a:ext cx="3840893" cy="485192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77266" y="3097765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설정 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205" y="3616140"/>
            <a:ext cx="3840893" cy="591965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29666" y="3772683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치환 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9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Random Forest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68" y="1825248"/>
            <a:ext cx="11053456" cy="47777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6423" y="3051110"/>
            <a:ext cx="3840893" cy="485192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77266" y="3097765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설정 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205" y="3616140"/>
            <a:ext cx="3840893" cy="591965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705460" y="4585224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</a:t>
            </a:r>
            <a:r>
              <a:rPr lang="en-US" altLang="ko-KR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split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2687" y="4637314"/>
            <a:ext cx="7566913" cy="317242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0205" y="5099368"/>
            <a:ext cx="10873060" cy="1422730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4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Random Forest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68" y="1825248"/>
            <a:ext cx="11053456" cy="47777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6423" y="3051110"/>
            <a:ext cx="3840893" cy="485192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77266" y="3097765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설정 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205" y="3616140"/>
            <a:ext cx="3840893" cy="591965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705460" y="4585224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</a:t>
            </a:r>
            <a:r>
              <a:rPr lang="en-US" altLang="ko-KR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split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2687" y="4637314"/>
            <a:ext cx="7566913" cy="317242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0205" y="5099368"/>
            <a:ext cx="10873060" cy="1422730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05" y="1877361"/>
            <a:ext cx="8232497" cy="463078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Random Forest</a:t>
            </a:r>
            <a:endParaRPr lang="ko-KR" altLang="en-US" sz="3600" dirty="0"/>
          </a:p>
        </p:txBody>
      </p:sp>
      <p:sp>
        <p:nvSpPr>
          <p:cNvPr id="6" name="직사각형 5"/>
          <p:cNvSpPr/>
          <p:nvPr/>
        </p:nvSpPr>
        <p:spPr>
          <a:xfrm>
            <a:off x="861737" y="1987047"/>
            <a:ext cx="7367863" cy="1717205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150220" y="2525210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Voting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분류 모델 설정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61737" y="3809845"/>
            <a:ext cx="5305798" cy="591965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21280" y="5092622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R2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스코어 출력 준비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0205" y="4401810"/>
            <a:ext cx="5862522" cy="2120288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84167" y="3899298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R2 score import</a:t>
            </a:r>
            <a:endParaRPr lang="ko-KR" altLang="en-US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69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58" y="1925017"/>
            <a:ext cx="5172797" cy="475363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1778924" y="3100647"/>
            <a:ext cx="4031672" cy="16626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35058" y="3344487"/>
            <a:ext cx="5149106" cy="554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58749" y="3571701"/>
            <a:ext cx="5149106" cy="554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62905" y="3815539"/>
            <a:ext cx="5149106" cy="554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46903" y="4059377"/>
            <a:ext cx="155572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화살표 14"/>
          <p:cNvSpPr/>
          <p:nvPr/>
        </p:nvSpPr>
        <p:spPr>
          <a:xfrm>
            <a:off x="6168045" y="3344487"/>
            <a:ext cx="475352" cy="22721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16" y="1687748"/>
            <a:ext cx="3065847" cy="906162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ko-KR" altLang="en-US" dirty="0" smtClean="0"/>
              <a:t>주제 선정</a:t>
            </a:r>
            <a:r>
              <a:rPr lang="en-US" altLang="ko-KR" dirty="0" smtClean="0"/>
              <a:t>.1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517" y="1946700"/>
            <a:ext cx="1209844" cy="276264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6854462" y="2809890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400" u="sng" dirty="0" smtClean="0"/>
              <a:t>주제 선정 근거</a:t>
            </a:r>
            <a:endParaRPr lang="en-US" altLang="ko-KR" sz="4400" u="sng" dirty="0"/>
          </a:p>
        </p:txBody>
      </p:sp>
    </p:spTree>
    <p:extLst>
      <p:ext uri="{BB962C8B-B14F-4D97-AF65-F5344CB8AC3E}">
        <p14:creationId xmlns:p14="http://schemas.microsoft.com/office/powerpoint/2010/main" val="55789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Random Forest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4" y="1795432"/>
            <a:ext cx="5029902" cy="46107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3204" y="4105468"/>
            <a:ext cx="4956461" cy="1212981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왼쪽 화살표 4"/>
          <p:cNvSpPr/>
          <p:nvPr/>
        </p:nvSpPr>
        <p:spPr>
          <a:xfrm>
            <a:off x="6008914" y="4562669"/>
            <a:ext cx="1324947" cy="3545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641770" y="4562669"/>
            <a:ext cx="262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제일 좋은 값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6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</a:t>
            </a:r>
            <a:r>
              <a:rPr lang="en-US" altLang="ko-KR" sz="3600" dirty="0" err="1" smtClean="0"/>
              <a:t>xgbOOST</a:t>
            </a:r>
            <a:endParaRPr lang="ko-KR" altLang="en-US" sz="3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1" y="1909357"/>
            <a:ext cx="10785033" cy="474337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3921" y="4991877"/>
            <a:ext cx="4876455" cy="970383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98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7" y="1907828"/>
            <a:ext cx="5746636" cy="4950172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K-</a:t>
            </a:r>
            <a:r>
              <a:rPr lang="en-US" altLang="ko-KR" sz="3600" dirty="0" err="1" smtClean="0"/>
              <a:t>FOld</a:t>
            </a:r>
            <a:endParaRPr lang="ko-KR" altLang="en-US" sz="3600" dirty="0"/>
          </a:p>
        </p:txBody>
      </p:sp>
      <p:sp>
        <p:nvSpPr>
          <p:cNvPr id="20" name="직사각형 19"/>
          <p:cNvSpPr/>
          <p:nvPr/>
        </p:nvSpPr>
        <p:spPr>
          <a:xfrm>
            <a:off x="856734" y="2192694"/>
            <a:ext cx="3155430" cy="261257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6687" y="4525347"/>
            <a:ext cx="3155430" cy="597159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67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</a:t>
            </a:r>
            <a:r>
              <a:rPr lang="ko-KR" altLang="en-US" sz="3600" dirty="0" err="1" smtClean="0"/>
              <a:t>시계열</a:t>
            </a:r>
            <a:r>
              <a:rPr lang="ko-KR" altLang="en-US" sz="3600" dirty="0" smtClean="0"/>
              <a:t> 함수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9" y="1808381"/>
            <a:ext cx="8010587" cy="443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1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</a:t>
            </a:r>
            <a:r>
              <a:rPr lang="ko-KR" altLang="en-US" sz="3600" dirty="0" err="1" smtClean="0"/>
              <a:t>시계열</a:t>
            </a:r>
            <a:r>
              <a:rPr lang="ko-KR" altLang="en-US" sz="3600" dirty="0" smtClean="0"/>
              <a:t> 앙상블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49" y="1967745"/>
            <a:ext cx="11035591" cy="41700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26349" y="4758612"/>
            <a:ext cx="3379120" cy="261257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26349" y="5610808"/>
            <a:ext cx="1363708" cy="351453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8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</a:t>
            </a:r>
            <a:r>
              <a:rPr lang="ko-KR" altLang="en-US" sz="3600" dirty="0" err="1" smtClean="0"/>
              <a:t>시계열</a:t>
            </a:r>
            <a:r>
              <a:rPr lang="ko-KR" altLang="en-US" sz="3600" dirty="0" smtClean="0"/>
              <a:t> 앙상블 </a:t>
            </a:r>
            <a:r>
              <a:rPr lang="en-US" altLang="ko-KR" sz="3600" dirty="0" smtClean="0"/>
              <a:t>LSTM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83" y="1660849"/>
            <a:ext cx="4462884" cy="50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/>
              <a:t>모델구성</a:t>
            </a:r>
            <a:r>
              <a:rPr lang="en-US" altLang="ko-KR" sz="3600" dirty="0" smtClean="0"/>
              <a:t>: </a:t>
            </a:r>
            <a:r>
              <a:rPr lang="ko-KR" altLang="en-US" sz="3600" dirty="0" err="1" smtClean="0"/>
              <a:t>시계열</a:t>
            </a:r>
            <a:r>
              <a:rPr lang="ko-KR" altLang="en-US" sz="3600" dirty="0" smtClean="0"/>
              <a:t> 앙상블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9" y="2436110"/>
            <a:ext cx="10402752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6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결론</a:t>
            </a:r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03303" y="4195911"/>
            <a:ext cx="205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V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6184229" cy="4649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72400" y="2248678"/>
            <a:ext cx="39375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영하권이</a:t>
            </a:r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없고 온도가 코로나가 발병 이후 보다 더욱 높으므로</a:t>
            </a:r>
            <a:endParaRPr lang="en-US" altLang="ko-KR" sz="2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결과 대한민국의 온도는 낮아지지 않을 것이다</a:t>
            </a:r>
            <a:r>
              <a:rPr lang="en-US" altLang="ko-KR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5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결론 비교</a:t>
            </a:r>
            <a:r>
              <a:rPr lang="en-US" altLang="ko-KR" sz="3600" dirty="0" smtClean="0"/>
              <a:t>: </a:t>
            </a:r>
            <a:r>
              <a:rPr lang="ko-KR" altLang="en-US" sz="3600" dirty="0" err="1" smtClean="0"/>
              <a:t>결측치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평균</a:t>
            </a:r>
            <a:r>
              <a:rPr lang="en-US" altLang="ko-KR" sz="3600" dirty="0" smtClean="0"/>
              <a:t>), </a:t>
            </a:r>
            <a:r>
              <a:rPr lang="ko-KR" altLang="en-US" sz="3600" dirty="0" err="1" smtClean="0"/>
              <a:t>결측치</a:t>
            </a:r>
            <a:r>
              <a:rPr lang="en-US" altLang="ko-KR" sz="3600" dirty="0" smtClean="0"/>
              <a:t>(bf)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1" y="1687484"/>
            <a:ext cx="5273514" cy="4050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988" y="1687484"/>
            <a:ext cx="5229771" cy="40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결론 비교</a:t>
            </a:r>
            <a:r>
              <a:rPr lang="en-US" altLang="ko-KR" sz="3600" dirty="0" smtClean="0"/>
              <a:t>:LSTM, </a:t>
            </a:r>
            <a:r>
              <a:rPr lang="en-US" altLang="ko-KR" sz="3600" dirty="0" err="1" smtClean="0"/>
              <a:t>XGBoost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1" y="1687484"/>
            <a:ext cx="5157134" cy="39615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41" y="1807509"/>
            <a:ext cx="5869424" cy="384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9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 smtClean="0"/>
              <a:t>주제 선정</a:t>
            </a:r>
            <a:r>
              <a:rPr lang="en-US" altLang="ko-KR" dirty="0" smtClean="0"/>
              <a:t>.2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79" y="1942225"/>
            <a:ext cx="10846186" cy="3333517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1113905" y="2169622"/>
            <a:ext cx="2186248" cy="8313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207029" y="2824859"/>
            <a:ext cx="3820547" cy="11647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738918" y="3668639"/>
            <a:ext cx="4376054" cy="5824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6211389" y="2220685"/>
            <a:ext cx="5280021" cy="14148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6214496" y="2513047"/>
            <a:ext cx="5280021" cy="14148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6216056" y="2805409"/>
            <a:ext cx="3310499" cy="7074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오른쪽 중괄호 17"/>
          <p:cNvSpPr/>
          <p:nvPr/>
        </p:nvSpPr>
        <p:spPr>
          <a:xfrm>
            <a:off x="11538065" y="3668639"/>
            <a:ext cx="227837" cy="1127296"/>
          </a:xfrm>
          <a:prstGeom prst="rightBrac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3" y="5694711"/>
            <a:ext cx="2457316" cy="801584"/>
          </a:xfrm>
          <a:prstGeom prst="rect">
            <a:avLst/>
          </a:prstGeom>
        </p:spPr>
      </p:pic>
      <p:sp>
        <p:nvSpPr>
          <p:cNvPr id="24" name="왼쪽 화살표 23"/>
          <p:cNvSpPr/>
          <p:nvPr/>
        </p:nvSpPr>
        <p:spPr>
          <a:xfrm rot="20669123">
            <a:off x="3077861" y="5420847"/>
            <a:ext cx="2612572" cy="394038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98845" y="5687569"/>
            <a:ext cx="2465653" cy="961053"/>
          </a:xfrm>
          <a:prstGeom prst="rect">
            <a:avLst/>
          </a:prstGeom>
          <a:noFill/>
          <a:ln w="508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871306" y="4366728"/>
            <a:ext cx="3418736" cy="279918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9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Q&amp;A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2479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3102" y="2976466"/>
            <a:ext cx="3825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 발병 및 전파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4441" y="2943248"/>
            <a:ext cx="3853543" cy="1488792"/>
          </a:xfrm>
          <a:prstGeom prst="rect">
            <a:avLst/>
          </a:prstGeom>
          <a:solidFill>
            <a:schemeClr val="accent5">
              <a:lumMod val="60000"/>
              <a:lumOff val="40000"/>
              <a:alpha val="0"/>
            </a:schemeClr>
          </a:solidFill>
          <a:ln w="476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898572" y="3463709"/>
            <a:ext cx="2136710" cy="44786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05870" y="2872323"/>
            <a:ext cx="370425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인간 격리</a:t>
            </a:r>
            <a:endParaRPr lang="en-US" altLang="ko-KR" sz="2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산업생산성 둔화</a:t>
            </a:r>
            <a:endParaRPr lang="en-US" altLang="ko-KR" sz="2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온실가스</a:t>
            </a:r>
            <a:r>
              <a:rPr lang="en-US" altLang="ko-KR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231225" y="2867096"/>
            <a:ext cx="2976466" cy="1488792"/>
          </a:xfrm>
          <a:prstGeom prst="rect">
            <a:avLst/>
          </a:prstGeom>
          <a:solidFill>
            <a:schemeClr val="accent5">
              <a:lumMod val="60000"/>
              <a:lumOff val="40000"/>
              <a:alpha val="0"/>
            </a:schemeClr>
          </a:solidFill>
          <a:ln w="476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5400000">
            <a:off x="5509548" y="2837168"/>
            <a:ext cx="749231" cy="44786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870571" y="1763486"/>
            <a:ext cx="2341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코로나 악화 요인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61250" y="1772817"/>
            <a:ext cx="2043404" cy="744573"/>
          </a:xfrm>
          <a:prstGeom prst="rect">
            <a:avLst/>
          </a:prstGeom>
          <a:solidFill>
            <a:schemeClr val="accent5">
              <a:lumMod val="60000"/>
              <a:lumOff val="40000"/>
              <a:alpha val="0"/>
            </a:schemeClr>
          </a:solidFill>
          <a:ln w="476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으로 구부러진 화살표 23"/>
          <p:cNvSpPr/>
          <p:nvPr/>
        </p:nvSpPr>
        <p:spPr>
          <a:xfrm>
            <a:off x="10580914" y="3797559"/>
            <a:ext cx="830425" cy="1856792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81527" y="4772247"/>
            <a:ext cx="1856793" cy="1488792"/>
          </a:xfrm>
          <a:prstGeom prst="rect">
            <a:avLst/>
          </a:prstGeom>
          <a:solidFill>
            <a:schemeClr val="accent5">
              <a:lumMod val="60000"/>
              <a:lumOff val="40000"/>
              <a:alpha val="0"/>
            </a:schemeClr>
          </a:solidFill>
          <a:ln w="476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061650" y="4926563"/>
            <a:ext cx="2668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대기환경 복원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6041563" y="5292708"/>
            <a:ext cx="2136710" cy="44786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67414" y="4924647"/>
            <a:ext cx="1856793" cy="1488792"/>
          </a:xfrm>
          <a:prstGeom prst="rect">
            <a:avLst/>
          </a:prstGeom>
          <a:solidFill>
            <a:schemeClr val="accent1">
              <a:lumMod val="75000"/>
              <a:alpha val="0"/>
            </a:schemeClr>
          </a:solidFill>
          <a:ln w="476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147537" y="5078963"/>
            <a:ext cx="2668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기온 </a:t>
            </a:r>
            <a:endParaRPr lang="en-US" altLang="ko-KR" sz="3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하락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개발의 목적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4440" y="2183362"/>
            <a:ext cx="4413379" cy="3359021"/>
          </a:xfrm>
          <a:prstGeom prst="rect">
            <a:avLst/>
          </a:prstGeom>
          <a:solidFill>
            <a:schemeClr val="accent1">
              <a:alpha val="0"/>
            </a:schemeClr>
          </a:solidFill>
          <a:ln w="476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08979" y="2183363"/>
            <a:ext cx="4288971" cy="335902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620139" y="3259684"/>
            <a:ext cx="1203649" cy="81176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2323322"/>
            <a:ext cx="414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DATA</a:t>
            </a:r>
            <a:endParaRPr lang="ko-KR" altLang="en-US" b="1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77076" y="2530138"/>
            <a:ext cx="5065311" cy="7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b="1" dirty="0" smtClean="0">
                <a:latin typeface="Arial Black" panose="020B0A04020102020204" pitchFamily="34" charset="0"/>
              </a:rPr>
              <a:t>코로나 시작일</a:t>
            </a:r>
            <a:r>
              <a:rPr lang="en-US" altLang="ko-KR" sz="2800" b="1" dirty="0" smtClean="0">
                <a:latin typeface="Arial Black" panose="020B0A04020102020204" pitchFamily="34" charset="0"/>
              </a:rPr>
              <a:t>~</a:t>
            </a:r>
            <a:r>
              <a:rPr lang="ko-KR" altLang="en-US" sz="2800" b="1" dirty="0" smtClean="0">
                <a:latin typeface="Arial Black" panose="020B0A04020102020204" pitchFamily="34" charset="0"/>
              </a:rPr>
              <a:t>   </a:t>
            </a:r>
            <a:endParaRPr lang="ko-KR" alt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917506" y="3475648"/>
            <a:ext cx="5065311" cy="907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b="1" dirty="0" smtClean="0">
                <a:latin typeface="Arial Black" panose="020B0A04020102020204" pitchFamily="34" charset="0"/>
              </a:rPr>
              <a:t>2020/01/20</a:t>
            </a:r>
            <a:endParaRPr lang="ko-KR" alt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553475" y="3991932"/>
            <a:ext cx="5065311" cy="907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b="1" dirty="0" smtClean="0">
                <a:latin typeface="Arial Black" panose="020B0A04020102020204" pitchFamily="34" charset="0"/>
              </a:rPr>
              <a:t>~2021/12/31</a:t>
            </a:r>
            <a:endParaRPr lang="ko-KR" alt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2736983" y="2998333"/>
            <a:ext cx="5065311" cy="7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800" b="1" dirty="0" smtClean="0">
                <a:latin typeface="Arial Black" panose="020B0A04020102020204" pitchFamily="34" charset="0"/>
              </a:rPr>
              <a:t>2021</a:t>
            </a:r>
            <a:r>
              <a:rPr lang="ko-KR" altLang="en-US" sz="2800" b="1" dirty="0" smtClean="0">
                <a:latin typeface="Arial Black" panose="020B0A04020102020204" pitchFamily="34" charset="0"/>
              </a:rPr>
              <a:t>년</a:t>
            </a:r>
            <a:r>
              <a:rPr lang="en-US" altLang="ko-KR" sz="2800" b="1" dirty="0">
                <a:latin typeface="Arial Black" panose="020B0A04020102020204" pitchFamily="34" charset="0"/>
              </a:rPr>
              <a:t> </a:t>
            </a:r>
            <a:r>
              <a:rPr lang="ko-KR" altLang="en-US" sz="2800" b="1" dirty="0" smtClean="0">
                <a:latin typeface="Arial Black" panose="020B0A04020102020204" pitchFamily="34" charset="0"/>
              </a:rPr>
              <a:t>말일   </a:t>
            </a:r>
            <a:endParaRPr lang="ko-KR" alt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914400" y="4509015"/>
            <a:ext cx="5065311" cy="907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000" b="1" dirty="0" smtClean="0">
                <a:latin typeface="Arial Black" panose="020B0A04020102020204" pitchFamily="34" charset="0"/>
              </a:rPr>
              <a:t>분석과 훈련</a:t>
            </a:r>
            <a:endParaRPr lang="ko-KR" altLang="en-US" sz="3000" b="1" dirty="0">
              <a:latin typeface="Arial Black" panose="020B0A04020102020204" pitchFamily="34" charset="0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7390798" y="3266406"/>
            <a:ext cx="5065311" cy="907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300" b="1" dirty="0" smtClean="0">
                <a:latin typeface="Arial Black" panose="020B0A04020102020204" pitchFamily="34" charset="0"/>
              </a:rPr>
              <a:t>2022</a:t>
            </a:r>
            <a:r>
              <a:rPr lang="ko-KR" altLang="en-US" sz="3300" b="1" dirty="0" smtClean="0">
                <a:latin typeface="Arial Black" panose="020B0A04020102020204" pitchFamily="34" charset="0"/>
              </a:rPr>
              <a:t>년 </a:t>
            </a:r>
            <a:r>
              <a:rPr lang="en-US" altLang="ko-KR" sz="3300" b="1" dirty="0" smtClean="0">
                <a:latin typeface="Arial Black" panose="020B0A04020102020204" pitchFamily="34" charset="0"/>
              </a:rPr>
              <a:t>1</a:t>
            </a:r>
            <a:r>
              <a:rPr lang="ko-KR" altLang="en-US" sz="3300" b="1" dirty="0" smtClean="0">
                <a:latin typeface="Arial Black" panose="020B0A04020102020204" pitchFamily="34" charset="0"/>
              </a:rPr>
              <a:t>월</a:t>
            </a:r>
            <a:endParaRPr lang="en-US" altLang="ko-KR" sz="3300" b="1" dirty="0" smtClean="0">
              <a:latin typeface="Arial Black" panose="020B0A04020102020204" pitchFamily="34" charset="0"/>
            </a:endParaRPr>
          </a:p>
          <a:p>
            <a:endParaRPr lang="en-US" altLang="ko-KR" sz="3300" b="1" dirty="0" smtClean="0">
              <a:latin typeface="Arial Black" panose="020B0A04020102020204" pitchFamily="34" charset="0"/>
            </a:endParaRPr>
          </a:p>
          <a:p>
            <a:r>
              <a:rPr lang="ko-KR" altLang="en-US" sz="3300" b="1" dirty="0" smtClean="0">
                <a:latin typeface="Arial Black" panose="020B0A04020102020204" pitchFamily="34" charset="0"/>
              </a:rPr>
              <a:t>대한민국 기온 예측</a:t>
            </a:r>
            <a:endParaRPr lang="ko-KR" altLang="en-US" sz="33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2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8000" dirty="0" smtClean="0"/>
              <a:t>DATA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60183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통합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07_TF22378848.potx" id="{7A6C0402-7A58-43FC-81D8-9FAB257DF379}" vid="{4736779E-486D-4071-869F-42D5B923258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통합 디자인</Template>
  <TotalTime>0</TotalTime>
  <Words>680</Words>
  <Application>Microsoft Office PowerPoint</Application>
  <PresentationFormat>와이드스크린</PresentationFormat>
  <Paragraphs>228</Paragraphs>
  <Slides>60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HY얕은샘물M</vt:lpstr>
      <vt:lpstr>맑은 고딕</vt:lpstr>
      <vt:lpstr>Arial Black</vt:lpstr>
      <vt:lpstr>Calibri</vt:lpstr>
      <vt:lpstr>Tw Cen MT</vt:lpstr>
      <vt:lpstr>Wingdings</vt:lpstr>
      <vt:lpstr>Wingdings 3</vt:lpstr>
      <vt:lpstr>통합</vt:lpstr>
      <vt:lpstr>인공지능을 활용한 기온 예측</vt:lpstr>
      <vt:lpstr>SEQUENCE </vt:lpstr>
      <vt:lpstr>Time Table</vt:lpstr>
      <vt:lpstr>SEQUENCE </vt:lpstr>
      <vt:lpstr>주제 선정.1</vt:lpstr>
      <vt:lpstr>주제 선정.2</vt:lpstr>
      <vt:lpstr>주제 선정 3</vt:lpstr>
      <vt:lpstr>모델 개발의 목적</vt:lpstr>
      <vt:lpstr>DATA</vt:lpstr>
      <vt:lpstr>DATA Table SET</vt:lpstr>
      <vt:lpstr>DATASET:</vt:lpstr>
      <vt:lpstr>DATASET:</vt:lpstr>
      <vt:lpstr>DATASET:</vt:lpstr>
      <vt:lpstr>DATASET:</vt:lpstr>
      <vt:lpstr>DATASET:</vt:lpstr>
      <vt:lpstr>DATASET:</vt:lpstr>
      <vt:lpstr>dataSET</vt:lpstr>
      <vt:lpstr>dataSET</vt:lpstr>
      <vt:lpstr>dataSET</vt:lpstr>
      <vt:lpstr>기온데이터 : 일평균</vt:lpstr>
      <vt:lpstr>확진자 수</vt:lpstr>
      <vt:lpstr>확진자 수: 일간</vt:lpstr>
      <vt:lpstr>확진자 수: 일간</vt:lpstr>
      <vt:lpstr>미세먼지 일간</vt:lpstr>
      <vt:lpstr>미세먼지 일간</vt:lpstr>
      <vt:lpstr>미세먼지 일간</vt:lpstr>
      <vt:lpstr>오염대기 월간</vt:lpstr>
      <vt:lpstr>오염대기 아황산가스</vt:lpstr>
      <vt:lpstr>오염대기 오존</vt:lpstr>
      <vt:lpstr>오염대기 이산화질소</vt:lpstr>
      <vt:lpstr>오염대기 일산화탄소</vt:lpstr>
      <vt:lpstr>데이터 상관계수</vt:lpstr>
      <vt:lpstr>데이터 상관관계 분석</vt:lpstr>
      <vt:lpstr>모델구성: xgbOOST Feature importrance</vt:lpstr>
      <vt:lpstr>모델구성: RF Feature importrance</vt:lpstr>
      <vt:lpstr>모델구성: RF Feature importrance</vt:lpstr>
      <vt:lpstr>모델비교: xgbOOST &amp; RF Feature importance</vt:lpstr>
      <vt:lpstr>데이터 상관관계 분석</vt:lpstr>
      <vt:lpstr>모델구성: MERGE </vt:lpstr>
      <vt:lpstr>모델구성: MERGE </vt:lpstr>
      <vt:lpstr>모델구성: Ensenble</vt:lpstr>
      <vt:lpstr>모델구성: Ensenble</vt:lpstr>
      <vt:lpstr>모델구성: Ensenble BAGGING Algorithm</vt:lpstr>
      <vt:lpstr>모델구성: Ensenble BAGGING Algorithm</vt:lpstr>
      <vt:lpstr>모델구성: Random Forest</vt:lpstr>
      <vt:lpstr>모델구성: Random Forest</vt:lpstr>
      <vt:lpstr>모델구성: Random Forest</vt:lpstr>
      <vt:lpstr>모델구성: Random Forest</vt:lpstr>
      <vt:lpstr>모델구성: Random Forest</vt:lpstr>
      <vt:lpstr>모델구성: Random Forest</vt:lpstr>
      <vt:lpstr>모델구성: xgbOOST</vt:lpstr>
      <vt:lpstr>모델구성: K-FOld</vt:lpstr>
      <vt:lpstr>모델구성: 시계열 함수</vt:lpstr>
      <vt:lpstr>모델구성: 시계열 앙상블</vt:lpstr>
      <vt:lpstr>모델구성: 시계열 앙상블 LSTM</vt:lpstr>
      <vt:lpstr>모델구성: 시계열 앙상블</vt:lpstr>
      <vt:lpstr>결론</vt:lpstr>
      <vt:lpstr>결론 비교: 결측치(평균), 결측치(bf)</vt:lpstr>
      <vt:lpstr>결론 비교:LSTM, XGBoost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2022-01-07T12:01:32Z</dcterms:created>
  <dcterms:modified xsi:type="dcterms:W3CDTF">2022-01-17T00:33:41Z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